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9144000"/>
  <p:notesSz cx="6797675" cy="9928225"/>
  <p:embeddedFontLst>
    <p:embeddedFont>
      <p:font typeface="Robo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regular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7" Type="http://schemas.openxmlformats.org/officeDocument/2006/relationships/font" Target="fonts/Roboto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45659" cy="496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50443" y="0"/>
            <a:ext cx="2945659" cy="496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9430091"/>
            <a:ext cx="2945659" cy="4964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1133243" y="744617"/>
            <a:ext cx="4531800" cy="3723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Shape 272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idx="12" type="sldNum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/>
          <p:nvPr>
            <p:ph idx="2" type="sldImg"/>
          </p:nvPr>
        </p:nvSpPr>
        <p:spPr>
          <a:xfrm>
            <a:off x="1027113" y="788988"/>
            <a:ext cx="5181600" cy="38877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723546" y="4926384"/>
            <a:ext cx="5791400" cy="4667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7775" lIns="95550" spcFirstLastPara="1" rIns="95550" wrap="square" tIns="47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bioasasasas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idx="12" type="sldNum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  <a:noFill/>
          <a:ln>
            <a:noFill/>
          </a:ln>
        </p:spPr>
        <p:txBody>
          <a:bodyPr anchorCtr="0" anchor="b" bIns="47775" lIns="95550" spcFirstLastPara="1" rIns="95550" wrap="square" tIns="477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Shape 344"/>
          <p:cNvSpPr/>
          <p:nvPr>
            <p:ph idx="2" type="sldImg"/>
          </p:nvPr>
        </p:nvSpPr>
        <p:spPr>
          <a:xfrm>
            <a:off x="1027113" y="788988"/>
            <a:ext cx="5181600" cy="38877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723546" y="4926384"/>
            <a:ext cx="5791400" cy="4667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7775" lIns="95550" spcFirstLastPara="1" rIns="95550" wrap="square" tIns="47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919163" y="746125"/>
            <a:ext cx="4959300" cy="3721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7775" lIns="95550" spcFirstLastPara="1" rIns="95550" wrap="square" tIns="47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0" name="Shape 90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2" name="Shape 102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7" name="Shape 117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8" name="Shape 118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Shape 2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7" name="Shape 6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20.jpg"/><Relationship Id="rId10" Type="http://schemas.openxmlformats.org/officeDocument/2006/relationships/image" Target="../media/image4.png"/><Relationship Id="rId9" Type="http://schemas.openxmlformats.org/officeDocument/2006/relationships/image" Target="../media/image18.png"/><Relationship Id="rId5" Type="http://schemas.openxmlformats.org/officeDocument/2006/relationships/image" Target="../media/image45.png"/><Relationship Id="rId6" Type="http://schemas.openxmlformats.org/officeDocument/2006/relationships/image" Target="../media/image10.jpg"/><Relationship Id="rId7" Type="http://schemas.openxmlformats.org/officeDocument/2006/relationships/image" Target="../media/image27.jpg"/><Relationship Id="rId8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7.png"/><Relationship Id="rId5" Type="http://schemas.openxmlformats.org/officeDocument/2006/relationships/image" Target="../media/image19.jp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9" Type="http://schemas.openxmlformats.org/officeDocument/2006/relationships/image" Target="../media/image18.png"/><Relationship Id="rId5" Type="http://schemas.openxmlformats.org/officeDocument/2006/relationships/image" Target="../media/image32.png"/><Relationship Id="rId6" Type="http://schemas.openxmlformats.org/officeDocument/2006/relationships/image" Target="../media/image38.png"/><Relationship Id="rId7" Type="http://schemas.openxmlformats.org/officeDocument/2006/relationships/image" Target="../media/image30.png"/><Relationship Id="rId8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19.jpg"/><Relationship Id="rId6" Type="http://schemas.openxmlformats.org/officeDocument/2006/relationships/image" Target="../media/image9.png"/><Relationship Id="rId7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11" Type="http://schemas.openxmlformats.org/officeDocument/2006/relationships/image" Target="../media/image9.png"/><Relationship Id="rId10" Type="http://schemas.openxmlformats.org/officeDocument/2006/relationships/image" Target="../media/image7.png"/><Relationship Id="rId9" Type="http://schemas.openxmlformats.org/officeDocument/2006/relationships/image" Target="../media/image2.jpg"/><Relationship Id="rId5" Type="http://schemas.openxmlformats.org/officeDocument/2006/relationships/image" Target="../media/image44.png"/><Relationship Id="rId6" Type="http://schemas.openxmlformats.org/officeDocument/2006/relationships/image" Target="../media/image6.jpg"/><Relationship Id="rId7" Type="http://schemas.openxmlformats.org/officeDocument/2006/relationships/image" Target="../media/image14.png"/><Relationship Id="rId8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Relationship Id="rId4" Type="http://schemas.openxmlformats.org/officeDocument/2006/relationships/image" Target="../media/image20.jpg"/><Relationship Id="rId11" Type="http://schemas.openxmlformats.org/officeDocument/2006/relationships/image" Target="../media/image9.png"/><Relationship Id="rId10" Type="http://schemas.openxmlformats.org/officeDocument/2006/relationships/image" Target="../media/image4.png"/><Relationship Id="rId9" Type="http://schemas.openxmlformats.org/officeDocument/2006/relationships/image" Target="../media/image18.png"/><Relationship Id="rId5" Type="http://schemas.openxmlformats.org/officeDocument/2006/relationships/image" Target="../media/image45.png"/><Relationship Id="rId6" Type="http://schemas.openxmlformats.org/officeDocument/2006/relationships/image" Target="../media/image10.jpg"/><Relationship Id="rId7" Type="http://schemas.openxmlformats.org/officeDocument/2006/relationships/image" Target="../media/image27.jpg"/><Relationship Id="rId8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jpg"/><Relationship Id="rId4" Type="http://schemas.openxmlformats.org/officeDocument/2006/relationships/image" Target="../media/image20.jpg"/><Relationship Id="rId5" Type="http://schemas.openxmlformats.org/officeDocument/2006/relationships/image" Target="../media/image29.jpg"/><Relationship Id="rId6" Type="http://schemas.openxmlformats.org/officeDocument/2006/relationships/image" Target="../media/image27.jpg"/><Relationship Id="rId7" Type="http://schemas.openxmlformats.org/officeDocument/2006/relationships/image" Target="../media/image18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19.jpg"/><Relationship Id="rId5" Type="http://schemas.openxmlformats.org/officeDocument/2006/relationships/image" Target="../media/image9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jp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24.jpg"/><Relationship Id="rId7" Type="http://schemas.openxmlformats.org/officeDocument/2006/relationships/image" Target="../media/image45.png"/><Relationship Id="rId8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3600" y="-1667300"/>
            <a:ext cx="12791200" cy="8525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entrodiha.org/wp-content/uploads/2016/03/Logo-Universidad-Nacional-de-San-Mart%C3%ADn.jpg" id="134" name="Shape 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575" y="418933"/>
            <a:ext cx="2242449" cy="7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4877" y="104732"/>
            <a:ext cx="1402126" cy="140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4333625" y="5952150"/>
            <a:ext cx="47340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Federico Golmar</a:t>
            </a:r>
            <a:endParaRPr b="1" sz="2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fgolmar@unsam.edu.ar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Fede\Desktop\Carpetas del Escritorio\Presentaciones genericas\nano2016\w2_q4_C3R15P9_20x.jpg" id="254" name="Shape 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811" y="1603238"/>
            <a:ext cx="2292026" cy="171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Fede\Desktop\Carpetas del Escritorio\Presentaciones genericas\nano2016\zoom_xfet_onboard.jpg" id="255" name="Shape 255"/>
          <p:cNvPicPr preferRelativeResize="0"/>
          <p:nvPr/>
        </p:nvPicPr>
        <p:blipFill rotWithShape="1">
          <a:blip r:embed="rId4">
            <a:alphaModFix/>
          </a:blip>
          <a:srcRect b="19917" l="15543" r="15529" t="1823"/>
          <a:stretch/>
        </p:blipFill>
        <p:spPr>
          <a:xfrm>
            <a:off x="4279652" y="1644083"/>
            <a:ext cx="2131960" cy="163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5">
            <a:alphaModFix/>
          </a:blip>
          <a:srcRect b="0" l="4473" r="4418" t="0"/>
          <a:stretch/>
        </p:blipFill>
        <p:spPr>
          <a:xfrm>
            <a:off x="103512" y="3827843"/>
            <a:ext cx="2464609" cy="18913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Fotos para Inti\fotos satellogic\Páginas web\e3.jpg" id="257" name="Shape 257"/>
          <p:cNvPicPr preferRelativeResize="0"/>
          <p:nvPr/>
        </p:nvPicPr>
        <p:blipFill rotWithShape="1">
          <a:blip r:embed="rId6">
            <a:alphaModFix/>
          </a:blip>
          <a:srcRect b="0" l="20634" r="0" t="0"/>
          <a:stretch/>
        </p:blipFill>
        <p:spPr>
          <a:xfrm>
            <a:off x="4193384" y="3933218"/>
            <a:ext cx="2381883" cy="1680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Shape 258"/>
          <p:cNvGrpSpPr/>
          <p:nvPr/>
        </p:nvGrpSpPr>
        <p:grpSpPr>
          <a:xfrm>
            <a:off x="2495106" y="1376294"/>
            <a:ext cx="1771380" cy="2186294"/>
            <a:chOff x="2083406" y="1346693"/>
            <a:chExt cx="1771380" cy="2186294"/>
          </a:xfrm>
        </p:grpSpPr>
        <p:pic>
          <p:nvPicPr>
            <p:cNvPr descr="C:\Users\Fede\Desktop\Carpetas del Escritorio\Presentaciones genericas\nano2016\Imágenes\20160109_140258.jpg" id="259" name="Shape 259"/>
            <p:cNvPicPr preferRelativeResize="0"/>
            <p:nvPr/>
          </p:nvPicPr>
          <p:blipFill rotWithShape="1">
            <a:blip r:embed="rId7">
              <a:alphaModFix/>
            </a:blip>
            <a:srcRect b="-10241" l="7501" r="3403" t="-10109"/>
            <a:stretch/>
          </p:blipFill>
          <p:spPr>
            <a:xfrm rot="-5144605">
              <a:off x="1909793" y="1658842"/>
              <a:ext cx="2066861" cy="15705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Shape 260"/>
            <p:cNvSpPr/>
            <p:nvPr/>
          </p:nvSpPr>
          <p:spPr>
            <a:xfrm>
              <a:off x="2091987" y="1356338"/>
              <a:ext cx="1762800" cy="196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>
              <a:off x="2091987" y="3346972"/>
              <a:ext cx="1762800" cy="186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3545572" y="1346693"/>
              <a:ext cx="224400" cy="20766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2131413" y="1458848"/>
              <a:ext cx="224400" cy="1888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IMG_0312.JPG" id="264" name="Shape 264"/>
          <p:cNvPicPr preferRelativeResize="0"/>
          <p:nvPr/>
        </p:nvPicPr>
        <p:blipFill rotWithShape="1">
          <a:blip r:embed="rId8">
            <a:alphaModFix/>
          </a:blip>
          <a:srcRect b="0" l="0" r="0" t="10136"/>
          <a:stretch/>
        </p:blipFill>
        <p:spPr>
          <a:xfrm>
            <a:off x="2662025" y="3680387"/>
            <a:ext cx="1455150" cy="21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9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Shape 266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7" name="Shape 267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Shape 268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10">
            <a:alphaModFix/>
          </a:blip>
          <a:srcRect b="0" l="6637" r="17673" t="0"/>
          <a:stretch/>
        </p:blipFill>
        <p:spPr>
          <a:xfrm>
            <a:off x="6651475" y="1603250"/>
            <a:ext cx="2381899" cy="41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64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RA6</a:t>
            </a:r>
            <a:r>
              <a:rPr lang="en-US" sz="2400"/>
              <a:t>, neutrones </a:t>
            </a:r>
            <a:endParaRPr sz="2400"/>
          </a:p>
          <a:p>
            <a:pPr indent="-368300" lvl="1" marL="914400" rtl="0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2 h (baja dosis)</a:t>
            </a:r>
            <a:endParaRPr sz="2200"/>
          </a:p>
          <a:p>
            <a: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5 h (7.24x10</a:t>
            </a:r>
            <a:r>
              <a:rPr baseline="30000" lang="en-US" sz="2200"/>
              <a:t>12</a:t>
            </a:r>
            <a:r>
              <a:rPr lang="en-US" sz="2200"/>
              <a:t> n/cm</a:t>
            </a:r>
            <a:r>
              <a:rPr baseline="30000" lang="en-US" sz="2200"/>
              <a:t>2</a:t>
            </a:r>
            <a:r>
              <a:rPr lang="en-US" sz="2200"/>
              <a:t>)</a:t>
            </a:r>
            <a:endParaRPr sz="22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Tandar</a:t>
            </a:r>
            <a:r>
              <a:rPr lang="en-US" sz="2400"/>
              <a:t>, protones</a:t>
            </a:r>
            <a:endParaRPr sz="2400"/>
          </a:p>
          <a:p>
            <a: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10 MeV (6.81x10</a:t>
            </a:r>
            <a:r>
              <a:rPr baseline="30000" lang="en-US" sz="2200"/>
              <a:t>10</a:t>
            </a:r>
            <a:r>
              <a:rPr lang="en-US" sz="2200"/>
              <a:t>  p/cm</a:t>
            </a:r>
            <a:r>
              <a:rPr baseline="30000" lang="en-US" sz="2200"/>
              <a:t>2</a:t>
            </a:r>
            <a:r>
              <a:rPr lang="en-US" sz="2200"/>
              <a:t>, 20 s) </a:t>
            </a:r>
            <a:endParaRPr sz="2200"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Satellogic</a:t>
            </a:r>
            <a:r>
              <a:rPr lang="en-US" sz="2400"/>
              <a:t> – LEO ~500 km</a:t>
            </a:r>
            <a:endParaRPr sz="2400"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Satellogic</a:t>
            </a:r>
            <a:r>
              <a:rPr lang="en-US" sz="2400"/>
              <a:t> – Placa ingeniería</a:t>
            </a:r>
            <a:endParaRPr sz="2400"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Shaker</a:t>
            </a:r>
            <a:endParaRPr b="1" sz="2400"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Temperatura</a:t>
            </a:r>
            <a:r>
              <a:rPr lang="en-US" sz="2400"/>
              <a:t> </a:t>
            </a:r>
            <a:endParaRPr sz="2400"/>
          </a:p>
          <a:p>
            <a: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ensayo A: 7 días a 100°C (168 h)</a:t>
            </a:r>
            <a:endParaRPr sz="2200"/>
          </a:p>
          <a:p>
            <a: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ensayo B: 0 a -50°C</a:t>
            </a:r>
            <a:endParaRPr sz="2200"/>
          </a:p>
          <a:p>
            <a: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–"/>
            </a:pPr>
            <a:r>
              <a:rPr lang="en-US" sz="2200"/>
              <a:t>ensayo C: shock térmico a 150°C </a:t>
            </a:r>
            <a:endParaRPr sz="2200"/>
          </a:p>
          <a:p>
            <a:pPr indent="0" lvl="0" mar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 b="12350" l="10956" r="4040" t="25744"/>
          <a:stretch/>
        </p:blipFill>
        <p:spPr>
          <a:xfrm>
            <a:off x="5783887" y="3400655"/>
            <a:ext cx="2902924" cy="118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4">
            <a:alphaModFix/>
          </a:blip>
          <a:srcRect b="7985" l="14526" r="25012" t="25745"/>
          <a:stretch/>
        </p:blipFill>
        <p:spPr>
          <a:xfrm>
            <a:off x="6371775" y="1727049"/>
            <a:ext cx="2315025" cy="142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usat Satellite Series.jpg" id="278" name="Shape 2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6696" y="4912453"/>
            <a:ext cx="1090092" cy="11362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Shape 279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Shape 28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Tests to LabOSat</a:t>
            </a:r>
            <a:endParaRPr b="1"/>
          </a:p>
        </p:txBody>
      </p:sp>
      <p:pic>
        <p:nvPicPr>
          <p:cNvPr id="281" name="Shape 281"/>
          <p:cNvPicPr preferRelativeResize="0"/>
          <p:nvPr/>
        </p:nvPicPr>
        <p:blipFill rotWithShape="1">
          <a:blip r:embed="rId6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Carga útil@LabOSat 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232200" y="1600200"/>
            <a:ext cx="88278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>
              <a:spcBef>
                <a:spcPts val="640"/>
              </a:spcBef>
              <a:spcAft>
                <a:spcPts val="0"/>
              </a:spcAft>
              <a:buSzPts val="2600"/>
              <a:buChar char="•"/>
            </a:pPr>
            <a:r>
              <a:rPr lang="en-US" sz="2600">
                <a:latin typeface="Roboto"/>
                <a:ea typeface="Roboto"/>
                <a:cs typeface="Roboto"/>
                <a:sym typeface="Roboto"/>
              </a:rPr>
              <a:t>Dosimetros: 					</a:t>
            </a:r>
            <a:r>
              <a:rPr b="1" lang="en-US" sz="2600">
                <a:latin typeface="Roboto"/>
                <a:ea typeface="Roboto"/>
                <a:cs typeface="Roboto"/>
                <a:sym typeface="Roboto"/>
              </a:rPr>
              <a:t>FI.UBA</a:t>
            </a:r>
            <a:endParaRPr b="1" sz="2600">
              <a:latin typeface="Roboto"/>
              <a:ea typeface="Roboto"/>
              <a:cs typeface="Roboto"/>
              <a:sym typeface="Roboto"/>
            </a:endParaRPr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>
                <a:latin typeface="Roboto"/>
                <a:ea typeface="Roboto"/>
                <a:cs typeface="Roboto"/>
                <a:sym typeface="Roboto"/>
              </a:rPr>
              <a:t>TiO</a:t>
            </a:r>
            <a:r>
              <a:rPr baseline="-25000" lang="en-US" sz="2600"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2600">
                <a:latin typeface="Roboto"/>
                <a:ea typeface="Roboto"/>
                <a:cs typeface="Roboto"/>
                <a:sym typeface="Roboto"/>
              </a:rPr>
              <a:t> memristors single:  		</a:t>
            </a:r>
            <a:r>
              <a:rPr b="1" lang="en-US" sz="2600">
                <a:latin typeface="Roboto"/>
                <a:ea typeface="Roboto"/>
                <a:cs typeface="Roboto"/>
                <a:sym typeface="Roboto"/>
              </a:rPr>
              <a:t>INL/MeMOSat</a:t>
            </a:r>
            <a:endParaRPr b="1" sz="2600">
              <a:latin typeface="Roboto"/>
              <a:ea typeface="Roboto"/>
              <a:cs typeface="Roboto"/>
              <a:sym typeface="Roboto"/>
            </a:endParaRPr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>
                <a:latin typeface="Roboto"/>
                <a:ea typeface="Roboto"/>
                <a:cs typeface="Roboto"/>
                <a:sym typeface="Roboto"/>
              </a:rPr>
              <a:t>TiO</a:t>
            </a:r>
            <a:r>
              <a:rPr baseline="-25000" lang="en-US" sz="2600"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2600">
                <a:latin typeface="Roboto"/>
                <a:ea typeface="Roboto"/>
                <a:cs typeface="Roboto"/>
                <a:sym typeface="Roboto"/>
              </a:rPr>
              <a:t> memristors Xbar: 		</a:t>
            </a:r>
            <a:r>
              <a:rPr b="1" lang="en-US" sz="2600">
                <a:latin typeface="Roboto"/>
                <a:ea typeface="Roboto"/>
                <a:cs typeface="Roboto"/>
                <a:sym typeface="Roboto"/>
              </a:rPr>
              <a:t>MeMOSat</a:t>
            </a:r>
            <a:endParaRPr b="1" sz="2600">
              <a:latin typeface="Roboto"/>
              <a:ea typeface="Roboto"/>
              <a:cs typeface="Roboto"/>
              <a:sym typeface="Roboto"/>
            </a:endParaRPr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>
                <a:latin typeface="Roboto"/>
                <a:ea typeface="Roboto"/>
                <a:cs typeface="Roboto"/>
                <a:sym typeface="Roboto"/>
              </a:rPr>
              <a:t>HfO memristors: 				</a:t>
            </a:r>
            <a:r>
              <a:rPr b="1" lang="en-US" sz="2600">
                <a:latin typeface="Roboto"/>
                <a:ea typeface="Roboto"/>
                <a:cs typeface="Roboto"/>
                <a:sym typeface="Roboto"/>
              </a:rPr>
              <a:t>CIC_nanoGUNE/MeMOSat</a:t>
            </a:r>
            <a:endParaRPr b="1" sz="2600">
              <a:latin typeface="Roboto"/>
              <a:ea typeface="Roboto"/>
              <a:cs typeface="Roboto"/>
              <a:sym typeface="Roboto"/>
            </a:endParaRPr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>
                <a:latin typeface="Roboto"/>
                <a:ea typeface="Roboto"/>
                <a:cs typeface="Roboto"/>
                <a:sym typeface="Roboto"/>
              </a:rPr>
              <a:t>YBCO memristors: 			</a:t>
            </a:r>
            <a:r>
              <a:rPr b="1" lang="en-US" sz="2600">
                <a:latin typeface="Roboto"/>
                <a:ea typeface="Roboto"/>
                <a:cs typeface="Roboto"/>
                <a:sym typeface="Roboto"/>
              </a:rPr>
              <a:t>Turku-DF.UBA</a:t>
            </a:r>
            <a:endParaRPr b="1" sz="2600">
              <a:latin typeface="Roboto"/>
              <a:ea typeface="Roboto"/>
              <a:cs typeface="Roboto"/>
              <a:sym typeface="Roboto"/>
            </a:endParaRPr>
          </a:p>
          <a:p>
            <a:pPr indent="-393700" lvl="0" marL="457200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>
                <a:latin typeface="Roboto"/>
                <a:ea typeface="Roboto"/>
                <a:cs typeface="Roboto"/>
                <a:sym typeface="Roboto"/>
              </a:rPr>
              <a:t>ZnO transistors:</a:t>
            </a:r>
            <a:r>
              <a:rPr b="1" lang="en-US" sz="2600">
                <a:latin typeface="Roboto"/>
                <a:ea typeface="Roboto"/>
                <a:cs typeface="Roboto"/>
                <a:sym typeface="Roboto"/>
              </a:rPr>
              <a:t> 				CIC_nanoGUNE</a:t>
            </a:r>
            <a:endParaRPr b="1" sz="2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2017filmsYBCO_labosat_devices_for_FM4_FM5_FM6.jpg" id="290" name="Shape 2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813" y="4372549"/>
            <a:ext cx="2338325" cy="1753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Shape 291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3192" y="5398725"/>
            <a:ext cx="2801616" cy="53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6738" y="4567075"/>
            <a:ext cx="1190074" cy="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6">
            <a:alphaModFix/>
          </a:blip>
          <a:srcRect b="17620" l="9517" r="7797" t="24148"/>
          <a:stretch/>
        </p:blipFill>
        <p:spPr>
          <a:xfrm>
            <a:off x="3233075" y="4644652"/>
            <a:ext cx="1552575" cy="531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7">
            <a:alphaModFix/>
          </a:blip>
          <a:srcRect b="11559" l="7910" r="15059" t="14295"/>
          <a:stretch/>
        </p:blipFill>
        <p:spPr>
          <a:xfrm>
            <a:off x="5112375" y="4598051"/>
            <a:ext cx="2047775" cy="62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24799" y="5321150"/>
            <a:ext cx="2744871" cy="6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8" name="Shape 298"/>
          <p:cNvPicPr preferRelativeResize="0"/>
          <p:nvPr/>
        </p:nvPicPr>
        <p:blipFill rotWithShape="1">
          <a:blip r:embed="rId9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Misiones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Junio 2014: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MeMOSat_01 en TiTA@620km:				HfO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Mayo  2016  LabOSat_01	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LabOSat en Fresco @ ~ 500km:			LCMO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LabOSat en </a:t>
            </a: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Batata @ ~ 500km:				TiO</a:t>
            </a:r>
            <a:r>
              <a:rPr baseline="-25000" lang="en-US" sz="1800"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457200" lvl="0" marL="5029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TFT-ZnO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64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Junio  2017 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LabOSat en MilaneSAT@500km ALIVE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Febrero 2018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LabOSat(x3) en Ada y Maryam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Shape 305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 b="11109" l="31537" r="50798" t="63078"/>
          <a:stretch/>
        </p:blipFill>
        <p:spPr>
          <a:xfrm>
            <a:off x="7301662" y="1817724"/>
            <a:ext cx="642942" cy="4500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Shape 307"/>
          <p:cNvGrpSpPr/>
          <p:nvPr/>
        </p:nvGrpSpPr>
        <p:grpSpPr>
          <a:xfrm>
            <a:off x="7298162" y="2480185"/>
            <a:ext cx="818792" cy="571504"/>
            <a:chOff x="6912967" y="1000108"/>
            <a:chExt cx="818792" cy="571504"/>
          </a:xfrm>
        </p:grpSpPr>
        <p:pic>
          <p:nvPicPr>
            <p:cNvPr id="308" name="Shape 308"/>
            <p:cNvPicPr preferRelativeResize="0"/>
            <p:nvPr/>
          </p:nvPicPr>
          <p:blipFill rotWithShape="1">
            <a:blip r:embed="rId4">
              <a:alphaModFix/>
            </a:blip>
            <a:srcRect b="12952" l="60800" r="21535" t="63078"/>
            <a:stretch/>
          </p:blipFill>
          <p:spPr>
            <a:xfrm>
              <a:off x="6912967" y="1000108"/>
              <a:ext cx="659429" cy="428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Shape 309"/>
            <p:cNvPicPr preferRelativeResize="0"/>
            <p:nvPr/>
          </p:nvPicPr>
          <p:blipFill rotWithShape="1">
            <a:blip r:embed="rId4">
              <a:alphaModFix/>
            </a:blip>
            <a:srcRect b="12952" l="60800" r="21535" t="63078"/>
            <a:stretch/>
          </p:blipFill>
          <p:spPr>
            <a:xfrm>
              <a:off x="7072330" y="1142984"/>
              <a:ext cx="659429" cy="4286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0" name="Shape 310"/>
          <p:cNvGrpSpPr/>
          <p:nvPr/>
        </p:nvGrpSpPr>
        <p:grpSpPr>
          <a:xfrm>
            <a:off x="7298139" y="4220511"/>
            <a:ext cx="964229" cy="733428"/>
            <a:chOff x="7065367" y="1152508"/>
            <a:chExt cx="964229" cy="733428"/>
          </a:xfrm>
        </p:grpSpPr>
        <p:pic>
          <p:nvPicPr>
            <p:cNvPr id="311" name="Shape 311"/>
            <p:cNvPicPr preferRelativeResize="0"/>
            <p:nvPr/>
          </p:nvPicPr>
          <p:blipFill rotWithShape="1">
            <a:blip r:embed="rId4">
              <a:alphaModFix/>
            </a:blip>
            <a:srcRect b="12952" l="60800" r="21535" t="63078"/>
            <a:stretch/>
          </p:blipFill>
          <p:spPr>
            <a:xfrm>
              <a:off x="7065367" y="1152508"/>
              <a:ext cx="659429" cy="428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Shape 312"/>
            <p:cNvPicPr preferRelativeResize="0"/>
            <p:nvPr/>
          </p:nvPicPr>
          <p:blipFill rotWithShape="1">
            <a:blip r:embed="rId4">
              <a:alphaModFix/>
            </a:blip>
            <a:srcRect b="12952" l="60800" r="21535" t="63078"/>
            <a:stretch/>
          </p:blipFill>
          <p:spPr>
            <a:xfrm>
              <a:off x="7217767" y="1304908"/>
              <a:ext cx="659429" cy="428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Shape 313"/>
            <p:cNvPicPr preferRelativeResize="0"/>
            <p:nvPr/>
          </p:nvPicPr>
          <p:blipFill rotWithShape="1">
            <a:blip r:embed="rId4">
              <a:alphaModFix/>
            </a:blip>
            <a:srcRect b="12952" l="60800" r="21535" t="63078"/>
            <a:stretch/>
          </p:blipFill>
          <p:spPr>
            <a:xfrm>
              <a:off x="7370167" y="1457308"/>
              <a:ext cx="659429" cy="4286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4" name="Shape 314"/>
          <p:cNvPicPr preferRelativeResize="0"/>
          <p:nvPr/>
        </p:nvPicPr>
        <p:blipFill rotWithShape="1">
          <a:blip r:embed="rId4">
            <a:alphaModFix/>
          </a:blip>
          <a:srcRect b="12952" l="60800" r="21535" t="63078"/>
          <a:stretch/>
        </p:blipFill>
        <p:spPr>
          <a:xfrm>
            <a:off x="7298162" y="3683664"/>
            <a:ext cx="659428" cy="428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usat Satellite Series.jpg" id="315" name="Shape 3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3656" y="5039263"/>
            <a:ext cx="1096614" cy="114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Shape 316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17" name="Shape 3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4066" y="5084787"/>
            <a:ext cx="1402668" cy="105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7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Futura carga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útil@LabOSat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</a:pPr>
            <a:r>
              <a:rPr lang="en-US" sz="2800">
                <a:latin typeface="Roboto"/>
                <a:ea typeface="Roboto"/>
                <a:cs typeface="Roboto"/>
                <a:sym typeface="Roboto"/>
              </a:rPr>
              <a:t>HfO memristors:   	</a:t>
            </a:r>
            <a:r>
              <a:rPr b="1" lang="en-US" sz="2800">
                <a:latin typeface="Roboto"/>
                <a:ea typeface="Roboto"/>
                <a:cs typeface="Roboto"/>
                <a:sym typeface="Roboto"/>
              </a:rPr>
              <a:t>Palermo, Italia</a:t>
            </a:r>
            <a:endParaRPr b="1" sz="2800">
              <a:latin typeface="Roboto"/>
              <a:ea typeface="Roboto"/>
              <a:cs typeface="Roboto"/>
              <a:sym typeface="Roboto"/>
            </a:endParaRPr>
          </a:p>
          <a:p>
            <a:pPr indent="-406400" lvl="0" marL="4572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</a:pPr>
            <a:r>
              <a:rPr lang="en-US" sz="2800">
                <a:latin typeface="Roboto"/>
                <a:ea typeface="Roboto"/>
                <a:cs typeface="Roboto"/>
                <a:sym typeface="Roboto"/>
              </a:rPr>
              <a:t>TaO memristors:   	</a:t>
            </a:r>
            <a:r>
              <a:rPr b="1" lang="en-US" sz="2800">
                <a:latin typeface="Roboto"/>
                <a:ea typeface="Roboto"/>
                <a:cs typeface="Roboto"/>
                <a:sym typeface="Roboto"/>
              </a:rPr>
              <a:t>Palermo, Italia</a:t>
            </a:r>
            <a:endParaRPr b="1" sz="2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Roboto"/>
              <a:ea typeface="Roboto"/>
              <a:cs typeface="Roboto"/>
              <a:sym typeface="Roboto"/>
            </a:endParaRPr>
          </a:p>
          <a:p>
            <a:pPr indent="-406400" lvl="0" marL="457200" rt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Char char="●"/>
            </a:pPr>
            <a:r>
              <a:rPr lang="en-US" sz="2800">
                <a:latin typeface="Roboto"/>
                <a:ea typeface="Roboto"/>
                <a:cs typeface="Roboto"/>
                <a:sym typeface="Roboto"/>
              </a:rPr>
              <a:t>SiPM:					</a:t>
            </a:r>
            <a:r>
              <a:rPr b="1" lang="en-US" sz="2800">
                <a:latin typeface="Roboto"/>
                <a:ea typeface="Roboto"/>
                <a:cs typeface="Roboto"/>
                <a:sym typeface="Roboto"/>
              </a:rPr>
              <a:t>LabOSat</a:t>
            </a:r>
            <a:endParaRPr b="1" sz="2800">
              <a:latin typeface="Roboto"/>
              <a:ea typeface="Roboto"/>
              <a:cs typeface="Roboto"/>
              <a:sym typeface="Roboto"/>
            </a:endParaRPr>
          </a:p>
          <a:p>
            <a:pPr indent="-190500" lvl="0" marL="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Shape 327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8" name="Shape 328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9" name="Shape 329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2017filmsYBCO_labosat_devices_for_FM4_FM5_FM6.jpg" id="330" name="Shape 3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813" y="4372549"/>
            <a:ext cx="2338325" cy="17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>
              <a:spcBef>
                <a:spcPts val="64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Nuevo fotosensor rápido sensible a fotones individuales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68300" lvl="1" marL="91440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Tecnología de estado sólido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1" marL="91440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Liviano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1" marL="91440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Volumen bajo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1" marL="91440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Mayor robustez mecánica que los Tubo Fotomultiplicador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68300" lvl="1" marL="9144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Insensible a los campos magnéticos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Habilitar la tecnología de SiPM para aplicaciones espaciales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68300" lvl="1" marL="9144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A bordo de satélites de Satellogic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en-US" sz="2400">
                <a:latin typeface="Roboto"/>
                <a:ea typeface="Roboto"/>
                <a:cs typeface="Roboto"/>
                <a:sym typeface="Roboto"/>
              </a:rPr>
              <a:t>Futuras aplicaciones de los SiPM en órbita: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368300" lvl="1" marL="914400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○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Fotoquímica, biofotónica, física 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Shape 337"/>
          <p:cNvPicPr preferRelativeResize="0"/>
          <p:nvPr/>
        </p:nvPicPr>
        <p:blipFill rotWithShape="1">
          <a:blip r:embed="rId3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SiPM: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latin typeface="Roboto"/>
                <a:ea typeface="Roboto"/>
                <a:cs typeface="Roboto"/>
                <a:sym typeface="Roboto"/>
              </a:rPr>
              <a:t>Fotomultiplicador de Si</a:t>
            </a:r>
            <a:endParaRPr b="1" sz="4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Shape 339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0" name="Shape 340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1" name="Shape 341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9075" lvl="0" marL="21907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200">
                <a:latin typeface="Arial"/>
                <a:ea typeface="Arial"/>
                <a:cs typeface="Arial"/>
                <a:sym typeface="Arial"/>
              </a:rPr>
              <a:t>Aprendimos y validamos:</a:t>
            </a:r>
            <a:endParaRPr b="1" sz="2200">
              <a:latin typeface="Arial"/>
              <a:ea typeface="Arial"/>
              <a:cs typeface="Arial"/>
              <a:sym typeface="Arial"/>
            </a:endParaRPr>
          </a:p>
          <a:p>
            <a:pPr indent="-312111" lvl="2" marL="650875" rtl="0">
              <a:spcBef>
                <a:spcPts val="0"/>
              </a:spcBef>
              <a:spcAft>
                <a:spcPts val="0"/>
              </a:spcAft>
              <a:buSzPts val="2200"/>
              <a:buFont typeface="Noto Sans Symbols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Polarización (DC bias voltage)	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12111" lvl="2" marL="650875" rtl="0">
              <a:spcBef>
                <a:spcPts val="0"/>
              </a:spcBef>
              <a:spcAft>
                <a:spcPts val="0"/>
              </a:spcAft>
              <a:buSzPts val="2200"/>
              <a:buFont typeface="Noto Sans Symbols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Packing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12111" lvl="2" marL="650875" rtl="0">
              <a:spcBef>
                <a:spcPts val="0"/>
              </a:spcBef>
              <a:spcAft>
                <a:spcPts val="0"/>
              </a:spcAft>
              <a:buSzPts val="2200"/>
              <a:buFont typeface="Noto Sans Symbols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Readout electronics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Shape 3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3599" y="3211925"/>
            <a:ext cx="2993778" cy="299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 rotWithShape="1">
          <a:blip r:embed="rId4">
            <a:alphaModFix/>
          </a:blip>
          <a:srcRect b="12406" l="9307" r="42391" t="10376"/>
          <a:stretch/>
        </p:blipFill>
        <p:spPr>
          <a:xfrm>
            <a:off x="773824" y="3211925"/>
            <a:ext cx="4212577" cy="299755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1" name="Shape 351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2" name="Shape 352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Shape 3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Primera misión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4" name="Shape 354"/>
          <p:cNvPicPr preferRelativeResize="0"/>
          <p:nvPr/>
        </p:nvPicPr>
        <p:blipFill rotWithShape="1">
          <a:blip r:embed="rId5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0" name="Shape 360"/>
          <p:cNvSpPr txBox="1"/>
          <p:nvPr/>
        </p:nvSpPr>
        <p:spPr>
          <a:xfrm>
            <a:off x="3895601" y="2680325"/>
            <a:ext cx="33879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dispositivos 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 terminales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dispositivos 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 terminales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sensores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dosimetría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1" name="Shape 361"/>
          <p:cNvSpPr/>
          <p:nvPr/>
        </p:nvSpPr>
        <p:spPr>
          <a:xfrm>
            <a:off x="1568775" y="4326800"/>
            <a:ext cx="74595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…propuestas de nuevos experimentos…?</a:t>
            </a:r>
            <a:endParaRPr sz="3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2" name="Shape 362"/>
          <p:cNvCxnSpPr/>
          <p:nvPr/>
        </p:nvCxnSpPr>
        <p:spPr>
          <a:xfrm>
            <a:off x="1873747" y="3341980"/>
            <a:ext cx="1571700" cy="1500"/>
          </a:xfrm>
          <a:prstGeom prst="straightConnector1">
            <a:avLst/>
          </a:prstGeom>
          <a:solidFill>
            <a:srgbClr val="00B8FF"/>
          </a:solidFill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63" name="Shape 363"/>
          <p:cNvSpPr txBox="1"/>
          <p:nvPr>
            <p:ph type="title"/>
          </p:nvPr>
        </p:nvSpPr>
        <p:spPr>
          <a:xfrm>
            <a:off x="0" y="1481150"/>
            <a:ext cx="5959200" cy="8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Nuestras posibilidades hoy...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4" name="Shape 364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5" name="Shape 365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Shape 366"/>
          <p:cNvSpPr txBox="1"/>
          <p:nvPr/>
        </p:nvSpPr>
        <p:spPr>
          <a:xfrm>
            <a:off x="4208350" y="5446550"/>
            <a:ext cx="47340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Roboto"/>
                <a:ea typeface="Roboto"/>
                <a:cs typeface="Roboto"/>
                <a:sym typeface="Roboto"/>
              </a:rPr>
              <a:t>Federico Golmar</a:t>
            </a:r>
            <a:endParaRPr b="1"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fgolmar@unsam.edu.ar</a:t>
            </a:r>
            <a:endParaRPr sz="180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67" name="Shape 367"/>
          <p:cNvPicPr preferRelativeResize="0"/>
          <p:nvPr/>
        </p:nvPicPr>
        <p:blipFill rotWithShape="1">
          <a:blip r:embed="rId3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6642804" y="5871833"/>
            <a:ext cx="2399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Federico Golmar</a:t>
            </a:r>
            <a:endParaRPr b="1" i="0" sz="2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ECy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T.</a:t>
            </a:r>
            <a:r>
              <a:rPr i="0" lang="en-US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UNSAM  CONICET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https://encrypted-tbn0.gstatic.com/images?q=tbn:ANd9GcQYrifpyTJvmP4FTxqV2ns-8nhZ6BfokWY2RRjjMBAbnJYcAzoi" id="142" name="Shape 142"/>
          <p:cNvPicPr preferRelativeResize="0"/>
          <p:nvPr/>
        </p:nvPicPr>
        <p:blipFill rotWithShape="1">
          <a:blip r:embed="rId3">
            <a:alphaModFix/>
          </a:blip>
          <a:srcRect b="5579" l="0" r="0" t="5570"/>
          <a:stretch/>
        </p:blipFill>
        <p:spPr>
          <a:xfrm>
            <a:off x="6521480" y="280999"/>
            <a:ext cx="729435" cy="103047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/>
          <p:nvPr/>
        </p:nvSpPr>
        <p:spPr>
          <a:xfrm>
            <a:off x="101600" y="1725385"/>
            <a:ext cx="89409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i="0" lang="en-US" sz="4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LabOSat</a:t>
            </a:r>
            <a:r>
              <a:rPr i="0" lang="en-US" sz="4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plataforma </a:t>
            </a:r>
            <a:r>
              <a:rPr lang="en-US" sz="4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electrónica</a:t>
            </a:r>
            <a:r>
              <a:rPr i="0" lang="en-US" sz="4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para realizar experimentos en satélites</a:t>
            </a:r>
            <a:endParaRPr i="0" sz="40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LabOSat, la placa que estÃ¡ en los satÃ©lites Freso y Batata y permite probar tecnologÃ­a de memorias hecha en el paÃ­s" id="144" name="Shape 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2806" y="3710450"/>
            <a:ext cx="3681193" cy="207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701650"/>
            <a:ext cx="2785522" cy="2089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relacionada" id="146" name="Shape 146"/>
          <p:cNvPicPr preferRelativeResize="0"/>
          <p:nvPr/>
        </p:nvPicPr>
        <p:blipFill rotWithShape="1">
          <a:blip r:embed="rId6">
            <a:alphaModFix/>
          </a:blip>
          <a:srcRect b="12010" l="11245" r="0" t="0"/>
          <a:stretch/>
        </p:blipFill>
        <p:spPr>
          <a:xfrm>
            <a:off x="2785525" y="3710450"/>
            <a:ext cx="2785526" cy="207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9550" y="280975"/>
            <a:ext cx="1030475" cy="10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54050" y="334513"/>
            <a:ext cx="923400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entrodiha.org/wp-content/uploads/2016/03/Logo-Universidad-Nacional-de-San-Mart%C3%ADn.jpg" id="149" name="Shape 1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4850" y="409808"/>
            <a:ext cx="2242449" cy="7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71325" y="433881"/>
            <a:ext cx="1264201" cy="72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94950" y="322141"/>
            <a:ext cx="1264200" cy="948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Fede\Desktop\Carpetas del Escritorio\Presentaciones genericas\nano2016\w2_q4_C3R15P9_20x.jpg" id="156" name="Shape 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811" y="1603238"/>
            <a:ext cx="2292026" cy="171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Fede\Desktop\Carpetas del Escritorio\Presentaciones genericas\nano2016\zoom_xfet_onboard.jpg" id="157" name="Shape 157"/>
          <p:cNvPicPr preferRelativeResize="0"/>
          <p:nvPr/>
        </p:nvPicPr>
        <p:blipFill rotWithShape="1">
          <a:blip r:embed="rId4">
            <a:alphaModFix/>
          </a:blip>
          <a:srcRect b="19919" l="15541" r="15531" t="1820"/>
          <a:stretch/>
        </p:blipFill>
        <p:spPr>
          <a:xfrm>
            <a:off x="4279652" y="1644083"/>
            <a:ext cx="2131960" cy="163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5">
            <a:alphaModFix/>
          </a:blip>
          <a:srcRect b="0" l="4471" r="4417" t="0"/>
          <a:stretch/>
        </p:blipFill>
        <p:spPr>
          <a:xfrm>
            <a:off x="103512" y="3827843"/>
            <a:ext cx="2464609" cy="18913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Fotos para Inti\fotos satellogic\Páginas web\e3.jpg" id="159" name="Shape 159"/>
          <p:cNvPicPr preferRelativeResize="0"/>
          <p:nvPr/>
        </p:nvPicPr>
        <p:blipFill rotWithShape="1">
          <a:blip r:embed="rId6">
            <a:alphaModFix/>
          </a:blip>
          <a:srcRect b="0" l="20633" r="-1" t="0"/>
          <a:stretch/>
        </p:blipFill>
        <p:spPr>
          <a:xfrm>
            <a:off x="4193384" y="3933218"/>
            <a:ext cx="2381883" cy="1680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Shape 160"/>
          <p:cNvGrpSpPr/>
          <p:nvPr/>
        </p:nvGrpSpPr>
        <p:grpSpPr>
          <a:xfrm>
            <a:off x="2495106" y="1376294"/>
            <a:ext cx="1771272" cy="2186294"/>
            <a:chOff x="2083406" y="1346693"/>
            <a:chExt cx="1771272" cy="2186294"/>
          </a:xfrm>
        </p:grpSpPr>
        <p:pic>
          <p:nvPicPr>
            <p:cNvPr descr="C:\Users\Fede\Desktop\Carpetas del Escritorio\Presentaciones genericas\nano2016\Imágenes\20160109_140258.jpg" id="161" name="Shape 161"/>
            <p:cNvPicPr preferRelativeResize="0"/>
            <p:nvPr/>
          </p:nvPicPr>
          <p:blipFill rotWithShape="1">
            <a:blip r:embed="rId7">
              <a:alphaModFix/>
            </a:blip>
            <a:srcRect b="-10241" l="7501" r="3403" t="-10109"/>
            <a:stretch/>
          </p:blipFill>
          <p:spPr>
            <a:xfrm rot="-5144605">
              <a:off x="1909793" y="1658842"/>
              <a:ext cx="2066861" cy="15705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Shape 162"/>
            <p:cNvSpPr/>
            <p:nvPr/>
          </p:nvSpPr>
          <p:spPr>
            <a:xfrm>
              <a:off x="2091987" y="1356338"/>
              <a:ext cx="1762691" cy="196102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2091987" y="3346972"/>
              <a:ext cx="1762691" cy="186015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3545572" y="1346693"/>
              <a:ext cx="224443" cy="2076736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2131413" y="1458848"/>
              <a:ext cx="224443" cy="188812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IMG_0312.JPG" id="166" name="Shape 166"/>
          <p:cNvPicPr preferRelativeResize="0"/>
          <p:nvPr/>
        </p:nvPicPr>
        <p:blipFill rotWithShape="1">
          <a:blip r:embed="rId8">
            <a:alphaModFix/>
          </a:blip>
          <a:srcRect b="0" l="0" r="0" t="10136"/>
          <a:stretch/>
        </p:blipFill>
        <p:spPr>
          <a:xfrm>
            <a:off x="2662025" y="3680387"/>
            <a:ext cx="1455150" cy="21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9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>
            <p:ph type="title"/>
          </p:nvPr>
        </p:nvSpPr>
        <p:spPr>
          <a:xfrm>
            <a:off x="457200" y="274650"/>
            <a:ext cx="57924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Plan de vuelo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9" name="Shape 169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" name="Shape 170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" name="Shape 171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10">
            <a:alphaModFix/>
          </a:blip>
          <a:srcRect b="0" l="6637" r="17673" t="0"/>
          <a:stretch/>
        </p:blipFill>
        <p:spPr>
          <a:xfrm>
            <a:off x="6651475" y="1603250"/>
            <a:ext cx="2381899" cy="41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27800" y="5321125"/>
            <a:ext cx="727384" cy="545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 b="18025" l="9115" r="54494" t="33531"/>
          <a:stretch/>
        </p:blipFill>
        <p:spPr>
          <a:xfrm>
            <a:off x="706825" y="334525"/>
            <a:ext cx="3095851" cy="2316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pantalla 2014-05-10 a la(s) 18.52.59.png" id="179" name="Shape 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0495" y="3272004"/>
            <a:ext cx="3760233" cy="26876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pantalla 2014-05-10 a la(s) 18.56.52.png" id="180" name="Shape 1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4025" y="2132950"/>
            <a:ext cx="2843726" cy="18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/>
          <p:nvPr/>
        </p:nvSpPr>
        <p:spPr>
          <a:xfrm>
            <a:off x="470150" y="5953650"/>
            <a:ext cx="8433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100 g	10x10 cm	200 B/día	10 min/día	9 V		100 mW		10 g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Shape 182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3" name="Shape 183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4" name="Shape 184"/>
          <p:cNvPicPr preferRelativeResize="0"/>
          <p:nvPr/>
        </p:nvPicPr>
        <p:blipFill rotWithShape="1">
          <a:blip r:embed="rId6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Fede\Desktop\Carpetas del Escritorio\Memorias\MeMOSat\2016\Presentación LabOSat EPICON\Fotos\DSCN4404.JPG" id="190" name="Shape 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650" y="1412412"/>
            <a:ext cx="2935049" cy="2201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Fede\Desktop\Carpetas del Escritorio\Presentaciones genericas\nano2016\zoom_xfet_onboard.jpg" id="191" name="Shape 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660" y="3742173"/>
            <a:ext cx="3707229" cy="2507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Fede\Desktop\Carpetas del Escritorio\Presentaciones genericas\nano2016\devices.jpg" id="192" name="Shape 192"/>
          <p:cNvPicPr preferRelativeResize="0"/>
          <p:nvPr/>
        </p:nvPicPr>
        <p:blipFill rotWithShape="1">
          <a:blip r:embed="rId5">
            <a:alphaModFix/>
          </a:blip>
          <a:srcRect b="0" l="13921" r="13631" t="0"/>
          <a:stretch/>
        </p:blipFill>
        <p:spPr>
          <a:xfrm>
            <a:off x="6583463" y="1608182"/>
            <a:ext cx="2235202" cy="2313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Fede\Desktop\Carpetas del Escritorio\Presentaciones genericas\nano2016\Imágenes\20160109_140258.jpg" id="193" name="Shape 193"/>
          <p:cNvPicPr preferRelativeResize="0"/>
          <p:nvPr/>
        </p:nvPicPr>
        <p:blipFill rotWithShape="1">
          <a:blip r:embed="rId6">
            <a:alphaModFix/>
          </a:blip>
          <a:srcRect b="0" l="11061" r="6932" t="0"/>
          <a:stretch/>
        </p:blipFill>
        <p:spPr>
          <a:xfrm>
            <a:off x="4030119" y="1976770"/>
            <a:ext cx="2298696" cy="157675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5" name="Shape 195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6" name="Shape 19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Encapsulado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" name="Shape 197"/>
          <p:cNvPicPr preferRelativeResize="0"/>
          <p:nvPr/>
        </p:nvPicPr>
        <p:blipFill rotWithShape="1">
          <a:blip r:embed="rId7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" name="Shape 1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75925" y="4523000"/>
            <a:ext cx="2943225" cy="11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9712" y="2337709"/>
            <a:ext cx="4481510" cy="313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 b="12406" l="9307" r="42391" t="10376"/>
          <a:stretch/>
        </p:blipFill>
        <p:spPr>
          <a:xfrm>
            <a:off x="105349" y="2337710"/>
            <a:ext cx="4403495" cy="313341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7" name="Shape 207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8" name="Shape 20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Plataforma de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medición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5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3128" y="1827359"/>
            <a:ext cx="4403496" cy="3203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usat Satellite Series.jpg" id="216" name="Shape 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611" y="3343000"/>
            <a:ext cx="2476500" cy="2581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8" name="Shape 218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9" name="Shape 2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Hosting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0" name="Shape 2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326" y="1417650"/>
            <a:ext cx="2271048" cy="17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6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Fede\Desktop\Carpetas del Escritorio\Memorias\MeMOSat\2016\Presentación LabOSat EPICON\Fotos\Encapsulados.JPG" id="227" name="Shape 227"/>
          <p:cNvPicPr preferRelativeResize="0"/>
          <p:nvPr/>
        </p:nvPicPr>
        <p:blipFill rotWithShape="1">
          <a:blip r:embed="rId3">
            <a:alphaModFix/>
          </a:blip>
          <a:srcRect b="8793" l="16228" r="18819" t="16703"/>
          <a:stretch/>
        </p:blipFill>
        <p:spPr>
          <a:xfrm>
            <a:off x="3897509" y="1774839"/>
            <a:ext cx="1586515" cy="1364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815" y="3374660"/>
            <a:ext cx="3554678" cy="279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2705" y="3358363"/>
            <a:ext cx="3608341" cy="2801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k4200 keithley" id="230" name="Shape 2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35939" y="1545860"/>
            <a:ext cx="2667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9102" y="1712786"/>
            <a:ext cx="2077063" cy="145225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3" name="Shape 233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4" name="Shape 2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LabOSat como SMU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5" name="Shape 235"/>
          <p:cNvPicPr preferRelativeResize="0"/>
          <p:nvPr/>
        </p:nvPicPr>
        <p:blipFill rotWithShape="1">
          <a:blip r:embed="rId8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 b="9573" l="10733" r="21888" t="10863"/>
          <a:stretch/>
        </p:blipFill>
        <p:spPr>
          <a:xfrm>
            <a:off x="5023289" y="3696669"/>
            <a:ext cx="3525158" cy="234037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>
            <p:ph idx="12" type="sldNum"/>
          </p:nvPr>
        </p:nvSpPr>
        <p:spPr>
          <a:xfrm>
            <a:off x="6553200" y="64325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3" name="Shape 243"/>
          <p:cNvCxnSpPr/>
          <p:nvPr/>
        </p:nvCxnSpPr>
        <p:spPr>
          <a:xfrm>
            <a:off x="-60500" y="6378300"/>
            <a:ext cx="9369000" cy="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4" name="Shape 2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Plataforma de </a:t>
            </a:r>
            <a:endParaRPr b="1">
              <a:latin typeface="Roboto"/>
              <a:ea typeface="Roboto"/>
              <a:cs typeface="Roboto"/>
              <a:sym typeface="Roboto"/>
            </a:endParaRPr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Roboto"/>
                <a:ea typeface="Roboto"/>
                <a:cs typeface="Roboto"/>
                <a:sym typeface="Roboto"/>
              </a:rPr>
              <a:t>medición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4">
            <a:alphaModFix/>
          </a:blip>
          <a:srcRect b="73798" l="982" r="83297" t="13974"/>
          <a:stretch/>
        </p:blipFill>
        <p:spPr>
          <a:xfrm>
            <a:off x="6249610" y="211139"/>
            <a:ext cx="2902915" cy="127002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490800" y="6446775"/>
            <a:ext cx="3594900" cy="4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http://labosat.unsam.edu.ar</a:t>
            </a:r>
            <a:endParaRPr b="1" sz="16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5">
            <a:alphaModFix/>
          </a:blip>
          <a:srcRect b="9984" l="13154" r="39797" t="26619"/>
          <a:stretch/>
        </p:blipFill>
        <p:spPr>
          <a:xfrm>
            <a:off x="521900" y="2237175"/>
            <a:ext cx="4050101" cy="30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4647025" y="2402950"/>
            <a:ext cx="4277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Celda</a:t>
            </a:r>
            <a:r>
              <a:rPr lang="en-US" sz="2400"/>
              <a:t> </a:t>
            </a:r>
            <a:r>
              <a:rPr b="1" i="1"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cross-point</a:t>
            </a:r>
            <a:r>
              <a:rPr b="1"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TiO</a:t>
            </a:r>
            <a:r>
              <a:rPr b="1" baseline="-25000"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b="1"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 LEO</a:t>
            </a:r>
            <a:endParaRPr b="1"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Barella 2018</a:t>
            </a:r>
            <a:endParaRPr b="1" i="1"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9" name="Shape 2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74900" y="3284738"/>
            <a:ext cx="808400" cy="60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